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0" r:id="rId7"/>
    <p:sldId id="261"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137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AD4B883-9377-42B6-8C0E-F5CFF4D5D074}" type="datetimeFigureOut">
              <a:rPr lang="en-US" smtClean="0"/>
              <a:t>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DE55F-99C7-4FA2-9352-1FD9EE289F2A}" type="slidenum">
              <a:rPr lang="en-US" smtClean="0"/>
              <a:t>‹#›</a:t>
            </a:fld>
            <a:endParaRPr lang="en-US"/>
          </a:p>
        </p:txBody>
      </p:sp>
    </p:spTree>
    <p:extLst>
      <p:ext uri="{BB962C8B-B14F-4D97-AF65-F5344CB8AC3E}">
        <p14:creationId xmlns:p14="http://schemas.microsoft.com/office/powerpoint/2010/main" val="105716078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D4B883-9377-42B6-8C0E-F5CFF4D5D074}" type="datetimeFigureOut">
              <a:rPr lang="en-US" smtClean="0"/>
              <a:t>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DE55F-99C7-4FA2-9352-1FD9EE289F2A}" type="slidenum">
              <a:rPr lang="en-US" smtClean="0"/>
              <a:t>‹#›</a:t>
            </a:fld>
            <a:endParaRPr lang="en-US"/>
          </a:p>
        </p:txBody>
      </p:sp>
    </p:spTree>
    <p:extLst>
      <p:ext uri="{BB962C8B-B14F-4D97-AF65-F5344CB8AC3E}">
        <p14:creationId xmlns:p14="http://schemas.microsoft.com/office/powerpoint/2010/main" val="266546661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D4B883-9377-42B6-8C0E-F5CFF4D5D074}" type="datetimeFigureOut">
              <a:rPr lang="en-US" smtClean="0"/>
              <a:t>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DE55F-99C7-4FA2-9352-1FD9EE289F2A}" type="slidenum">
              <a:rPr lang="en-US" smtClean="0"/>
              <a:t>‹#›</a:t>
            </a:fld>
            <a:endParaRPr lang="en-US"/>
          </a:p>
        </p:txBody>
      </p:sp>
    </p:spTree>
    <p:extLst>
      <p:ext uri="{BB962C8B-B14F-4D97-AF65-F5344CB8AC3E}">
        <p14:creationId xmlns:p14="http://schemas.microsoft.com/office/powerpoint/2010/main" val="226340993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D4B883-9377-42B6-8C0E-F5CFF4D5D074}" type="datetimeFigureOut">
              <a:rPr lang="en-US" smtClean="0"/>
              <a:t>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DE55F-99C7-4FA2-9352-1FD9EE289F2A}" type="slidenum">
              <a:rPr lang="en-US" smtClean="0"/>
              <a:t>‹#›</a:t>
            </a:fld>
            <a:endParaRPr lang="en-US"/>
          </a:p>
        </p:txBody>
      </p:sp>
    </p:spTree>
    <p:extLst>
      <p:ext uri="{BB962C8B-B14F-4D97-AF65-F5344CB8AC3E}">
        <p14:creationId xmlns:p14="http://schemas.microsoft.com/office/powerpoint/2010/main" val="297096791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D4B883-9377-42B6-8C0E-F5CFF4D5D074}" type="datetimeFigureOut">
              <a:rPr lang="en-US" smtClean="0"/>
              <a:t>2/24/2015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DE55F-99C7-4FA2-9352-1FD9EE289F2A}" type="slidenum">
              <a:rPr lang="en-US" smtClean="0"/>
              <a:t>‹#›</a:t>
            </a:fld>
            <a:endParaRPr lang="en-US"/>
          </a:p>
        </p:txBody>
      </p:sp>
    </p:spTree>
    <p:extLst>
      <p:ext uri="{BB962C8B-B14F-4D97-AF65-F5344CB8AC3E}">
        <p14:creationId xmlns:p14="http://schemas.microsoft.com/office/powerpoint/2010/main" val="291426638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D4B883-9377-42B6-8C0E-F5CFF4D5D074}" type="datetimeFigureOut">
              <a:rPr lang="en-US" smtClean="0"/>
              <a:t>2/24/2015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BDE55F-99C7-4FA2-9352-1FD9EE289F2A}" type="slidenum">
              <a:rPr lang="en-US" smtClean="0"/>
              <a:t>‹#›</a:t>
            </a:fld>
            <a:endParaRPr lang="en-US"/>
          </a:p>
        </p:txBody>
      </p:sp>
    </p:spTree>
    <p:extLst>
      <p:ext uri="{BB962C8B-B14F-4D97-AF65-F5344CB8AC3E}">
        <p14:creationId xmlns:p14="http://schemas.microsoft.com/office/powerpoint/2010/main" val="345195824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D4B883-9377-42B6-8C0E-F5CFF4D5D074}" type="datetimeFigureOut">
              <a:rPr lang="en-US" smtClean="0"/>
              <a:t>2/24/2015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BDE55F-99C7-4FA2-9352-1FD9EE289F2A}" type="slidenum">
              <a:rPr lang="en-US" smtClean="0"/>
              <a:t>‹#›</a:t>
            </a:fld>
            <a:endParaRPr lang="en-US"/>
          </a:p>
        </p:txBody>
      </p:sp>
    </p:spTree>
    <p:extLst>
      <p:ext uri="{BB962C8B-B14F-4D97-AF65-F5344CB8AC3E}">
        <p14:creationId xmlns:p14="http://schemas.microsoft.com/office/powerpoint/2010/main" val="63992920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D4B883-9377-42B6-8C0E-F5CFF4D5D074}" type="datetimeFigureOut">
              <a:rPr lang="en-US" smtClean="0"/>
              <a:t>2/24/2015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BDE55F-99C7-4FA2-9352-1FD9EE289F2A}" type="slidenum">
              <a:rPr lang="en-US" smtClean="0"/>
              <a:t>‹#›</a:t>
            </a:fld>
            <a:endParaRPr lang="en-US"/>
          </a:p>
        </p:txBody>
      </p:sp>
    </p:spTree>
    <p:extLst>
      <p:ext uri="{BB962C8B-B14F-4D97-AF65-F5344CB8AC3E}">
        <p14:creationId xmlns:p14="http://schemas.microsoft.com/office/powerpoint/2010/main" val="403360858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D4B883-9377-42B6-8C0E-F5CFF4D5D074}" type="datetimeFigureOut">
              <a:rPr lang="en-US" smtClean="0"/>
              <a:t>2/24/2015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BDE55F-99C7-4FA2-9352-1FD9EE289F2A}" type="slidenum">
              <a:rPr lang="en-US" smtClean="0"/>
              <a:t>‹#›</a:t>
            </a:fld>
            <a:endParaRPr lang="en-US"/>
          </a:p>
        </p:txBody>
      </p:sp>
    </p:spTree>
    <p:extLst>
      <p:ext uri="{BB962C8B-B14F-4D97-AF65-F5344CB8AC3E}">
        <p14:creationId xmlns:p14="http://schemas.microsoft.com/office/powerpoint/2010/main" val="307730981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D4B883-9377-42B6-8C0E-F5CFF4D5D074}" type="datetimeFigureOut">
              <a:rPr lang="en-US" smtClean="0"/>
              <a:t>2/24/2015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BDE55F-99C7-4FA2-9352-1FD9EE289F2A}" type="slidenum">
              <a:rPr lang="en-US" smtClean="0"/>
              <a:t>‹#›</a:t>
            </a:fld>
            <a:endParaRPr lang="en-US"/>
          </a:p>
        </p:txBody>
      </p:sp>
    </p:spTree>
    <p:extLst>
      <p:ext uri="{BB962C8B-B14F-4D97-AF65-F5344CB8AC3E}">
        <p14:creationId xmlns:p14="http://schemas.microsoft.com/office/powerpoint/2010/main" val="49387711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D4B883-9377-42B6-8C0E-F5CFF4D5D074}" type="datetimeFigureOut">
              <a:rPr lang="en-US" smtClean="0"/>
              <a:t>2/24/2015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BDE55F-99C7-4FA2-9352-1FD9EE289F2A}" type="slidenum">
              <a:rPr lang="en-US" smtClean="0"/>
              <a:t>‹#›</a:t>
            </a:fld>
            <a:endParaRPr lang="en-US"/>
          </a:p>
        </p:txBody>
      </p:sp>
    </p:spTree>
    <p:extLst>
      <p:ext uri="{BB962C8B-B14F-4D97-AF65-F5344CB8AC3E}">
        <p14:creationId xmlns:p14="http://schemas.microsoft.com/office/powerpoint/2010/main" val="385517366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D4B883-9377-42B6-8C0E-F5CFF4D5D074}" type="datetimeFigureOut">
              <a:rPr lang="en-US" smtClean="0"/>
              <a:t>2/24/2015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BDE55F-99C7-4FA2-9352-1FD9EE289F2A}" type="slidenum">
              <a:rPr lang="en-US" smtClean="0"/>
              <a:t>‹#›</a:t>
            </a:fld>
            <a:endParaRPr lang="en-US"/>
          </a:p>
        </p:txBody>
      </p:sp>
    </p:spTree>
    <p:extLst>
      <p:ext uri="{BB962C8B-B14F-4D97-AF65-F5344CB8AC3E}">
        <p14:creationId xmlns:p14="http://schemas.microsoft.com/office/powerpoint/2010/main" val="40933298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4" r="19669"/>
          <a:stretch/>
        </p:blipFill>
        <p:spPr>
          <a:xfrm>
            <a:off x="-1" y="0"/>
            <a:ext cx="9144000" cy="6858000"/>
          </a:xfrm>
          <a:prstGeom prst="rect">
            <a:avLst/>
          </a:prstGeom>
        </p:spPr>
      </p:pic>
      <p:sp>
        <p:nvSpPr>
          <p:cNvPr id="5" name="TextBox 4"/>
          <p:cNvSpPr txBox="1"/>
          <p:nvPr/>
        </p:nvSpPr>
        <p:spPr>
          <a:xfrm>
            <a:off x="0" y="0"/>
            <a:ext cx="9143999" cy="584775"/>
          </a:xfrm>
          <a:prstGeom prst="rect">
            <a:avLst/>
          </a:prstGeom>
          <a:solidFill>
            <a:schemeClr val="accent1">
              <a:lumMod val="50000"/>
            </a:schemeClr>
          </a:solidFill>
        </p:spPr>
        <p:txBody>
          <a:bodyPr wrap="square" rtlCol="0">
            <a:spAutoFit/>
          </a:bodyPr>
          <a:lstStyle/>
          <a:p>
            <a:pPr algn="r"/>
            <a:r>
              <a:rPr lang="en-US" sz="3200" dirty="0" smtClean="0">
                <a:solidFill>
                  <a:schemeClr val="bg1"/>
                </a:solidFill>
              </a:rPr>
              <a:t>Hindu attacks against Christian pastors in India</a:t>
            </a:r>
            <a:endParaRPr lang="en-US" sz="3200" dirty="0">
              <a:solidFill>
                <a:schemeClr val="bg1"/>
              </a:solidFill>
            </a:endParaRPr>
          </a:p>
        </p:txBody>
      </p:sp>
      <p:sp>
        <p:nvSpPr>
          <p:cNvPr id="6" name="TextBox 5"/>
          <p:cNvSpPr txBox="1"/>
          <p:nvPr/>
        </p:nvSpPr>
        <p:spPr>
          <a:xfrm>
            <a:off x="1" y="6488668"/>
            <a:ext cx="9143999" cy="400110"/>
          </a:xfrm>
          <a:prstGeom prst="rect">
            <a:avLst/>
          </a:prstGeom>
          <a:noFill/>
        </p:spPr>
        <p:txBody>
          <a:bodyPr wrap="square" rtlCol="0">
            <a:spAutoFit/>
          </a:bodyPr>
          <a:lstStyle/>
          <a:p>
            <a:pPr algn="r"/>
            <a:r>
              <a:rPr lang="en-US" sz="2000" dirty="0" smtClean="0">
                <a:solidFill>
                  <a:schemeClr val="bg1"/>
                </a:solidFill>
              </a:rPr>
              <a:t>Photo courtesy of asianews.it</a:t>
            </a:r>
            <a:endParaRPr lang="en-US" sz="2000" dirty="0">
              <a:solidFill>
                <a:schemeClr val="bg1"/>
              </a:solidFill>
            </a:endParaRPr>
          </a:p>
        </p:txBody>
      </p:sp>
    </p:spTree>
    <p:extLst>
      <p:ext uri="{BB962C8B-B14F-4D97-AF65-F5344CB8AC3E}">
        <p14:creationId xmlns:p14="http://schemas.microsoft.com/office/powerpoint/2010/main" val="374311632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t="-2" b="65001"/>
          <a:stretch/>
        </p:blipFill>
        <p:spPr>
          <a:xfrm>
            <a:off x="0" y="5509200"/>
            <a:ext cx="9144000" cy="1371600"/>
          </a:xfrm>
          <a:prstGeom prst="rect">
            <a:avLst/>
          </a:prstGeom>
        </p:spPr>
      </p:pic>
      <p:sp>
        <p:nvSpPr>
          <p:cNvPr id="2" name="TextBox 1"/>
          <p:cNvSpPr txBox="1"/>
          <p:nvPr/>
        </p:nvSpPr>
        <p:spPr>
          <a:xfrm>
            <a:off x="0" y="0"/>
            <a:ext cx="9144000" cy="5509200"/>
          </a:xfrm>
          <a:prstGeom prst="rect">
            <a:avLst/>
          </a:prstGeom>
          <a:noFill/>
        </p:spPr>
        <p:txBody>
          <a:bodyPr wrap="square" rtlCol="0">
            <a:spAutoFit/>
          </a:bodyPr>
          <a:lstStyle/>
          <a:p>
            <a:r>
              <a:rPr lang="en-US" sz="3200" dirty="0">
                <a:solidFill>
                  <a:schemeClr val="bg1"/>
                </a:solidFill>
              </a:rPr>
              <a:t>John 15.18-21 NET: </a:t>
            </a:r>
            <a:r>
              <a:rPr lang="en-US" sz="3200" dirty="0" smtClean="0">
                <a:solidFill>
                  <a:schemeClr val="bg1"/>
                </a:solidFill>
              </a:rPr>
              <a:t>“</a:t>
            </a:r>
            <a:r>
              <a:rPr lang="en-US" sz="3200" dirty="0">
                <a:solidFill>
                  <a:schemeClr val="bg1"/>
                </a:solidFill>
              </a:rPr>
              <a:t>If the world hates you, be aware that it hated me first.  If you belonged to the world, the world would love you as its own. However, because you do not belong to the world, but I chose you out of the world, for this reason the world hates you.  Remember what I told you, ‘A slave is not greater than his master.’ If they persecuted me, they will also persecute you. If they obeyed my word, they will obey yours too.  But they will do all these things to you on account of my name, because they do not know the one who sent me.”</a:t>
            </a:r>
          </a:p>
        </p:txBody>
      </p:sp>
      <p:sp>
        <p:nvSpPr>
          <p:cNvPr id="5" name="TextBox 4"/>
          <p:cNvSpPr txBox="1"/>
          <p:nvPr/>
        </p:nvSpPr>
        <p:spPr>
          <a:xfrm>
            <a:off x="0" y="5509200"/>
            <a:ext cx="9143999" cy="1384995"/>
          </a:xfrm>
          <a:prstGeom prst="rect">
            <a:avLst/>
          </a:prstGeom>
          <a:noFill/>
        </p:spPr>
        <p:txBody>
          <a:bodyPr wrap="square" rtlCol="0">
            <a:spAutoFit/>
          </a:bodyPr>
          <a:lstStyle/>
          <a:p>
            <a:pPr algn="ctr"/>
            <a:r>
              <a:rPr lang="en-US" sz="3200" b="1" dirty="0" smtClean="0">
                <a:ln w="12700">
                  <a:solidFill>
                    <a:schemeClr val="tx1"/>
                  </a:solidFill>
                </a:ln>
                <a:solidFill>
                  <a:srgbClr val="00FF00"/>
                </a:solidFill>
              </a:rPr>
              <a:t>Pakistani torches after burning a Christian couple</a:t>
            </a:r>
          </a:p>
          <a:p>
            <a:pPr algn="ctr"/>
            <a:endParaRPr lang="en-US" sz="2000" b="1" dirty="0" smtClean="0">
              <a:ln w="12700">
                <a:solidFill>
                  <a:schemeClr val="tx1"/>
                </a:solidFill>
              </a:ln>
              <a:solidFill>
                <a:srgbClr val="00FF00"/>
              </a:solidFill>
            </a:endParaRPr>
          </a:p>
          <a:p>
            <a:pPr algn="ctr"/>
            <a:endParaRPr lang="en-US" sz="1200" dirty="0">
              <a:ln w="12700">
                <a:solidFill>
                  <a:schemeClr val="tx1"/>
                </a:solidFill>
              </a:ln>
              <a:solidFill>
                <a:srgbClr val="00FF00"/>
              </a:solidFill>
            </a:endParaRPr>
          </a:p>
          <a:p>
            <a:pPr algn="ctr"/>
            <a:r>
              <a:rPr lang="en-US" sz="2000" dirty="0" smtClean="0">
                <a:ln w="12700">
                  <a:solidFill>
                    <a:schemeClr val="tx1"/>
                  </a:solidFill>
                </a:ln>
                <a:solidFill>
                  <a:srgbClr val="00FF00"/>
                </a:solidFill>
              </a:rPr>
              <a:t>Photo courtesy of ijreview.com</a:t>
            </a:r>
            <a:endParaRPr lang="en-US" sz="2000" dirty="0">
              <a:ln w="12700">
                <a:solidFill>
                  <a:schemeClr val="tx1"/>
                </a:solidFill>
              </a:ln>
              <a:solidFill>
                <a:srgbClr val="00FF00"/>
              </a:solidFill>
            </a:endParaRPr>
          </a:p>
        </p:txBody>
      </p:sp>
    </p:spTree>
    <p:extLst>
      <p:ext uri="{BB962C8B-B14F-4D97-AF65-F5344CB8AC3E}">
        <p14:creationId xmlns:p14="http://schemas.microsoft.com/office/powerpoint/2010/main" val="353758291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0"/>
            <a:ext cx="9144000" cy="4524315"/>
          </a:xfrm>
          <a:prstGeom prst="rect">
            <a:avLst/>
          </a:prstGeom>
          <a:noFill/>
        </p:spPr>
        <p:txBody>
          <a:bodyPr wrap="square" rtlCol="0">
            <a:spAutoFit/>
          </a:bodyPr>
          <a:lstStyle/>
          <a:p>
            <a:r>
              <a:rPr lang="en-US" sz="3200" dirty="0">
                <a:solidFill>
                  <a:schemeClr val="bg1"/>
                </a:solidFill>
              </a:rPr>
              <a:t>John 15.22-25: </a:t>
            </a:r>
            <a:r>
              <a:rPr lang="en-US" sz="3200" dirty="0" smtClean="0">
                <a:solidFill>
                  <a:schemeClr val="bg1"/>
                </a:solidFill>
              </a:rPr>
              <a:t>“</a:t>
            </a:r>
            <a:r>
              <a:rPr lang="en-US" sz="3200" dirty="0">
                <a:solidFill>
                  <a:schemeClr val="bg1"/>
                </a:solidFill>
              </a:rPr>
              <a:t>If I had not come and spoken to them, they would not be guilty of sin. But they no longer have any excuse for their sin.  The one who hates me hates my Father too.  If I had not performed among them the miraculous deeds that no one else did, they would not be guilty of sin. But now they have seen the deeds and have hated both me and my Father.  Now this happened to fulfill the word that is written in their law, ‘They hated me without reason.’”</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60358" b="9"/>
          <a:stretch/>
        </p:blipFill>
        <p:spPr>
          <a:xfrm>
            <a:off x="1" y="4480560"/>
            <a:ext cx="9144000" cy="2377440"/>
          </a:xfrm>
          <a:prstGeom prst="rect">
            <a:avLst/>
          </a:prstGeom>
        </p:spPr>
      </p:pic>
      <p:sp>
        <p:nvSpPr>
          <p:cNvPr id="5" name="TextBox 4"/>
          <p:cNvSpPr txBox="1"/>
          <p:nvPr/>
        </p:nvSpPr>
        <p:spPr>
          <a:xfrm>
            <a:off x="0" y="5165229"/>
            <a:ext cx="3523785" cy="1692771"/>
          </a:xfrm>
          <a:prstGeom prst="rect">
            <a:avLst/>
          </a:prstGeom>
          <a:noFill/>
        </p:spPr>
        <p:txBody>
          <a:bodyPr wrap="square" rtlCol="0">
            <a:spAutoFit/>
          </a:bodyPr>
          <a:lstStyle/>
          <a:p>
            <a:r>
              <a:rPr lang="en-US" sz="3200" b="1" dirty="0" smtClean="0">
                <a:ln w="12700">
                  <a:solidFill>
                    <a:schemeClr val="tx1"/>
                  </a:solidFill>
                </a:ln>
                <a:solidFill>
                  <a:srgbClr val="00FF00"/>
                </a:solidFill>
              </a:rPr>
              <a:t>Burning New Testaments in Israel</a:t>
            </a:r>
          </a:p>
          <a:p>
            <a:r>
              <a:rPr lang="en-US" sz="2000" dirty="0" smtClean="0">
                <a:ln w="12700">
                  <a:solidFill>
                    <a:schemeClr val="tx1"/>
                  </a:solidFill>
                </a:ln>
                <a:solidFill>
                  <a:srgbClr val="00FF00"/>
                </a:solidFill>
              </a:rPr>
              <a:t>Photo courtesy of jewishjournal.com</a:t>
            </a:r>
            <a:endParaRPr lang="en-US" sz="2000" dirty="0">
              <a:ln w="12700">
                <a:solidFill>
                  <a:schemeClr val="tx1"/>
                </a:solidFill>
              </a:ln>
              <a:solidFill>
                <a:srgbClr val="00FF00"/>
              </a:solidFill>
            </a:endParaRPr>
          </a:p>
        </p:txBody>
      </p:sp>
    </p:spTree>
    <p:extLst>
      <p:ext uri="{BB962C8B-B14F-4D97-AF65-F5344CB8AC3E}">
        <p14:creationId xmlns:p14="http://schemas.microsoft.com/office/powerpoint/2010/main" val="72727053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0"/>
            <a:ext cx="9144000" cy="2554545"/>
          </a:xfrm>
          <a:prstGeom prst="rect">
            <a:avLst/>
          </a:prstGeom>
          <a:noFill/>
        </p:spPr>
        <p:txBody>
          <a:bodyPr wrap="square" rtlCol="0">
            <a:spAutoFit/>
          </a:bodyPr>
          <a:lstStyle/>
          <a:p>
            <a:r>
              <a:rPr lang="en-US" sz="3200" dirty="0">
                <a:solidFill>
                  <a:schemeClr val="bg1"/>
                </a:solidFill>
              </a:rPr>
              <a:t>John 15.26-27: </a:t>
            </a:r>
            <a:r>
              <a:rPr lang="en-US" sz="3200" dirty="0" smtClean="0">
                <a:solidFill>
                  <a:schemeClr val="bg1"/>
                </a:solidFill>
              </a:rPr>
              <a:t>“</a:t>
            </a:r>
            <a:r>
              <a:rPr lang="en-US" sz="3200" dirty="0">
                <a:solidFill>
                  <a:schemeClr val="bg1"/>
                </a:solidFill>
              </a:rPr>
              <a:t>When the Advocate comes, whom I will send you from the Father– the Spirit of truth who goes out from the Father– he will testify about me, and you also will testify, because you have been with me from the beginning.”</a:t>
            </a:r>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b="32592"/>
          <a:stretch/>
        </p:blipFill>
        <p:spPr>
          <a:xfrm>
            <a:off x="0" y="2554545"/>
            <a:ext cx="9144000" cy="4297680"/>
          </a:xfrm>
          <a:prstGeom prst="rect">
            <a:avLst/>
          </a:prstGeom>
        </p:spPr>
      </p:pic>
      <p:sp>
        <p:nvSpPr>
          <p:cNvPr id="5" name="TextBox 4"/>
          <p:cNvSpPr txBox="1"/>
          <p:nvPr/>
        </p:nvSpPr>
        <p:spPr>
          <a:xfrm>
            <a:off x="-1" y="5159454"/>
            <a:ext cx="2867891" cy="1692771"/>
          </a:xfrm>
          <a:prstGeom prst="rect">
            <a:avLst/>
          </a:prstGeom>
          <a:noFill/>
        </p:spPr>
        <p:txBody>
          <a:bodyPr wrap="square" rtlCol="0">
            <a:spAutoFit/>
          </a:bodyPr>
          <a:lstStyle/>
          <a:p>
            <a:r>
              <a:rPr lang="en-US" sz="3200" b="1" dirty="0" smtClean="0">
                <a:ln w="12700">
                  <a:solidFill>
                    <a:schemeClr val="tx1"/>
                  </a:solidFill>
                </a:ln>
                <a:solidFill>
                  <a:srgbClr val="00FF00"/>
                </a:solidFill>
              </a:rPr>
              <a:t>Burning church in Egypt</a:t>
            </a:r>
          </a:p>
          <a:p>
            <a:r>
              <a:rPr lang="en-US" sz="2000" dirty="0" smtClean="0">
                <a:ln w="12700">
                  <a:solidFill>
                    <a:schemeClr val="tx1"/>
                  </a:solidFill>
                </a:ln>
                <a:solidFill>
                  <a:srgbClr val="00FF00"/>
                </a:solidFill>
              </a:rPr>
              <a:t>Photo courtesy of examiner.com</a:t>
            </a:r>
            <a:endParaRPr lang="en-US" sz="2000" dirty="0">
              <a:ln w="12700">
                <a:solidFill>
                  <a:schemeClr val="tx1"/>
                </a:solidFill>
              </a:ln>
              <a:solidFill>
                <a:srgbClr val="00FF00"/>
              </a:solidFill>
            </a:endParaRPr>
          </a:p>
        </p:txBody>
      </p:sp>
    </p:spTree>
    <p:extLst>
      <p:ext uri="{BB962C8B-B14F-4D97-AF65-F5344CB8AC3E}">
        <p14:creationId xmlns:p14="http://schemas.microsoft.com/office/powerpoint/2010/main" val="151699223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b="32592"/>
          <a:stretch/>
        </p:blipFill>
        <p:spPr>
          <a:xfrm>
            <a:off x="0" y="2554545"/>
            <a:ext cx="9144000" cy="4297680"/>
          </a:xfrm>
          <a:prstGeom prst="rect">
            <a:avLst/>
          </a:prstGeom>
        </p:spPr>
      </p:pic>
      <p:sp>
        <p:nvSpPr>
          <p:cNvPr id="2" name="TextBox 1"/>
          <p:cNvSpPr txBox="1"/>
          <p:nvPr/>
        </p:nvSpPr>
        <p:spPr>
          <a:xfrm>
            <a:off x="0" y="0"/>
            <a:ext cx="9144000" cy="4031873"/>
          </a:xfrm>
          <a:prstGeom prst="rect">
            <a:avLst/>
          </a:prstGeom>
          <a:solidFill>
            <a:schemeClr val="accent1">
              <a:lumMod val="50000"/>
            </a:schemeClr>
          </a:solidFill>
        </p:spPr>
        <p:txBody>
          <a:bodyPr wrap="square" rtlCol="0">
            <a:spAutoFit/>
          </a:bodyPr>
          <a:lstStyle/>
          <a:p>
            <a:r>
              <a:rPr lang="en-US" sz="3200" dirty="0">
                <a:solidFill>
                  <a:schemeClr val="bg1"/>
                </a:solidFill>
              </a:rPr>
              <a:t>John 15.26-27: </a:t>
            </a:r>
            <a:r>
              <a:rPr lang="en-US" sz="3200" dirty="0" smtClean="0">
                <a:solidFill>
                  <a:schemeClr val="bg1"/>
                </a:solidFill>
              </a:rPr>
              <a:t>“</a:t>
            </a:r>
            <a:r>
              <a:rPr lang="en-US" sz="3200" dirty="0">
                <a:solidFill>
                  <a:schemeClr val="bg1"/>
                </a:solidFill>
              </a:rPr>
              <a:t>When the Advocate comes, whom I will send you from the Father– the Spirit of truth who goes out from the Father– he will testify about me, </a:t>
            </a:r>
            <a:r>
              <a:rPr lang="en-US" sz="3200" u="sng" dirty="0">
                <a:solidFill>
                  <a:srgbClr val="FFFF00"/>
                </a:solidFill>
              </a:rPr>
              <a:t>and you also will testify</a:t>
            </a:r>
            <a:r>
              <a:rPr lang="en-US" sz="3200" dirty="0">
                <a:solidFill>
                  <a:schemeClr val="bg1"/>
                </a:solidFill>
              </a:rPr>
              <a:t>, because you have been with </a:t>
            </a:r>
            <a:r>
              <a:rPr lang="en-US" sz="3200" dirty="0" smtClean="0">
                <a:solidFill>
                  <a:schemeClr val="bg1"/>
                </a:solidFill>
              </a:rPr>
              <a:t>					me </a:t>
            </a:r>
            <a:r>
              <a:rPr lang="en-US" sz="3200" dirty="0">
                <a:solidFill>
                  <a:schemeClr val="bg1"/>
                </a:solidFill>
              </a:rPr>
              <a:t>from the beginning</a:t>
            </a:r>
            <a:r>
              <a:rPr lang="en-US" sz="3200" dirty="0" smtClean="0">
                <a:solidFill>
                  <a:schemeClr val="bg1"/>
                </a:solidFill>
              </a:rPr>
              <a:t>.”</a:t>
            </a:r>
          </a:p>
          <a:p>
            <a:r>
              <a:rPr lang="el-GR" sz="3200" dirty="0" smtClean="0">
                <a:solidFill>
                  <a:srgbClr val="FFFF00"/>
                </a:solidFill>
                <a:latin typeface="Times New Roman" panose="02020603050405020304" pitchFamily="18" charset="0"/>
                <a:cs typeface="Times New Roman" panose="02020603050405020304" pitchFamily="18" charset="0"/>
              </a:rPr>
              <a:t>καὶ </a:t>
            </a:r>
            <a:r>
              <a:rPr lang="el-GR" sz="3200" dirty="0">
                <a:solidFill>
                  <a:srgbClr val="FFFF00"/>
                </a:solidFill>
                <a:latin typeface="Times New Roman" panose="02020603050405020304" pitchFamily="18" charset="0"/>
                <a:cs typeface="Times New Roman" panose="02020603050405020304" pitchFamily="18" charset="0"/>
              </a:rPr>
              <a:t>ὑμεῖς δὲ </a:t>
            </a:r>
            <a:r>
              <a:rPr lang="el-GR" sz="3200" dirty="0" smtClean="0">
                <a:solidFill>
                  <a:srgbClr val="FFFF00"/>
                </a:solidFill>
                <a:latin typeface="Times New Roman" panose="02020603050405020304" pitchFamily="18" charset="0"/>
                <a:cs typeface="Times New Roman" panose="02020603050405020304" pitchFamily="18" charset="0"/>
              </a:rPr>
              <a:t>μαρτυρεῖτε</a:t>
            </a:r>
            <a:r>
              <a:rPr lang="en-US" sz="3200" dirty="0" smtClean="0">
                <a:solidFill>
                  <a:srgbClr val="FFFF00"/>
                </a:solidFill>
                <a:latin typeface="Times New Roman" panose="02020603050405020304" pitchFamily="18" charset="0"/>
                <a:cs typeface="Times New Roman" panose="02020603050405020304" pitchFamily="18" charset="0"/>
              </a:rPr>
              <a:t> </a:t>
            </a:r>
          </a:p>
          <a:p>
            <a:r>
              <a:rPr lang="en-US" sz="3200" dirty="0"/>
              <a:t>	</a:t>
            </a:r>
            <a:r>
              <a:rPr lang="en-US" sz="3200" dirty="0" smtClean="0"/>
              <a:t>	</a:t>
            </a:r>
            <a:r>
              <a:rPr lang="en-US" sz="3200" dirty="0" smtClean="0">
                <a:solidFill>
                  <a:srgbClr val="FFFF00"/>
                </a:solidFill>
              </a:rPr>
              <a:t>= and you also testify / are testifying</a:t>
            </a:r>
          </a:p>
          <a:p>
            <a:r>
              <a:rPr lang="en-US" sz="3200" dirty="0">
                <a:solidFill>
                  <a:srgbClr val="FFFF00"/>
                </a:solidFill>
              </a:rPr>
              <a:t>	</a:t>
            </a:r>
            <a:r>
              <a:rPr lang="en-US" sz="3200" dirty="0" smtClean="0">
                <a:solidFill>
                  <a:srgbClr val="FFFF00"/>
                </a:solidFill>
              </a:rPr>
              <a:t>or 	= and you also </a:t>
            </a:r>
            <a:r>
              <a:rPr lang="en-US" sz="3200" u="sng" dirty="0" smtClean="0">
                <a:solidFill>
                  <a:srgbClr val="FFFF00"/>
                </a:solidFill>
              </a:rPr>
              <a:t>must</a:t>
            </a:r>
            <a:r>
              <a:rPr lang="en-US" sz="3200" dirty="0" smtClean="0">
                <a:solidFill>
                  <a:srgbClr val="FFFF00"/>
                </a:solidFill>
              </a:rPr>
              <a:t> testify </a:t>
            </a:r>
            <a:endParaRPr lang="en-US" sz="3200" dirty="0">
              <a:solidFill>
                <a:srgbClr val="FFFF00"/>
              </a:solidFill>
            </a:endParaRPr>
          </a:p>
        </p:txBody>
      </p:sp>
      <p:sp>
        <p:nvSpPr>
          <p:cNvPr id="5" name="TextBox 4"/>
          <p:cNvSpPr txBox="1"/>
          <p:nvPr/>
        </p:nvSpPr>
        <p:spPr>
          <a:xfrm>
            <a:off x="0" y="5159454"/>
            <a:ext cx="2720898" cy="1692771"/>
          </a:xfrm>
          <a:prstGeom prst="rect">
            <a:avLst/>
          </a:prstGeom>
          <a:noFill/>
        </p:spPr>
        <p:txBody>
          <a:bodyPr wrap="square" rtlCol="0">
            <a:spAutoFit/>
          </a:bodyPr>
          <a:lstStyle/>
          <a:p>
            <a:r>
              <a:rPr lang="en-US" sz="3200" dirty="0" smtClean="0">
                <a:ln w="12700">
                  <a:solidFill>
                    <a:schemeClr val="tx1"/>
                  </a:solidFill>
                </a:ln>
                <a:solidFill>
                  <a:srgbClr val="00FF00"/>
                </a:solidFill>
              </a:rPr>
              <a:t>Burning church in Egypt</a:t>
            </a:r>
          </a:p>
          <a:p>
            <a:r>
              <a:rPr lang="en-US" sz="2000" dirty="0" smtClean="0">
                <a:ln w="12700">
                  <a:solidFill>
                    <a:schemeClr val="tx1"/>
                  </a:solidFill>
                </a:ln>
                <a:solidFill>
                  <a:srgbClr val="00FF00"/>
                </a:solidFill>
              </a:rPr>
              <a:t>Photo courtesy of examiner.com</a:t>
            </a:r>
            <a:endParaRPr lang="en-US" sz="2000" dirty="0">
              <a:ln w="12700">
                <a:solidFill>
                  <a:schemeClr val="tx1"/>
                </a:solidFill>
              </a:ln>
              <a:solidFill>
                <a:srgbClr val="00FF00"/>
              </a:solidFill>
            </a:endParaRPr>
          </a:p>
        </p:txBody>
      </p:sp>
      <p:cxnSp>
        <p:nvCxnSpPr>
          <p:cNvPr id="8" name="Straight Arrow Connector 7"/>
          <p:cNvCxnSpPr/>
          <p:nvPr/>
        </p:nvCxnSpPr>
        <p:spPr>
          <a:xfrm flipH="1">
            <a:off x="3075709" y="2057400"/>
            <a:ext cx="166255" cy="497145"/>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038559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b="32592"/>
          <a:stretch/>
        </p:blipFill>
        <p:spPr>
          <a:xfrm>
            <a:off x="0" y="2554545"/>
            <a:ext cx="9144000" cy="4297680"/>
          </a:xfrm>
          <a:prstGeom prst="rect">
            <a:avLst/>
          </a:prstGeom>
        </p:spPr>
      </p:pic>
      <p:sp>
        <p:nvSpPr>
          <p:cNvPr id="2" name="TextBox 1"/>
          <p:cNvSpPr txBox="1"/>
          <p:nvPr/>
        </p:nvSpPr>
        <p:spPr>
          <a:xfrm>
            <a:off x="0" y="0"/>
            <a:ext cx="9144000" cy="6494085"/>
          </a:xfrm>
          <a:prstGeom prst="rect">
            <a:avLst/>
          </a:prstGeom>
          <a:solidFill>
            <a:schemeClr val="accent1">
              <a:lumMod val="50000"/>
            </a:schemeClr>
          </a:solidFill>
        </p:spPr>
        <p:txBody>
          <a:bodyPr wrap="square" rtlCol="0">
            <a:spAutoFit/>
          </a:bodyPr>
          <a:lstStyle/>
          <a:p>
            <a:r>
              <a:rPr lang="en-US" sz="3200" dirty="0">
                <a:solidFill>
                  <a:schemeClr val="bg1"/>
                </a:solidFill>
              </a:rPr>
              <a:t>John 16.1-6: </a:t>
            </a:r>
            <a:r>
              <a:rPr lang="en-US" sz="3200" dirty="0" smtClean="0">
                <a:solidFill>
                  <a:schemeClr val="bg1"/>
                </a:solidFill>
              </a:rPr>
              <a:t>“</a:t>
            </a:r>
            <a:r>
              <a:rPr lang="en-US" sz="3200" dirty="0">
                <a:solidFill>
                  <a:schemeClr val="bg1"/>
                </a:solidFill>
              </a:rPr>
              <a:t>I have told you all these things so that you will not </a:t>
            </a:r>
            <a:r>
              <a:rPr lang="en-US" sz="3200" u="sng" dirty="0">
                <a:solidFill>
                  <a:srgbClr val="FFFF00"/>
                </a:solidFill>
              </a:rPr>
              <a:t>fall </a:t>
            </a:r>
            <a:r>
              <a:rPr lang="en-US" sz="3200" u="sng" dirty="0" smtClean="0">
                <a:solidFill>
                  <a:srgbClr val="FFFF00"/>
                </a:solidFill>
              </a:rPr>
              <a:t>away</a:t>
            </a:r>
            <a:r>
              <a:rPr lang="en-US" sz="3200" dirty="0" smtClean="0">
                <a:solidFill>
                  <a:srgbClr val="FFFF00"/>
                </a:solidFill>
              </a:rPr>
              <a:t> [</a:t>
            </a:r>
            <a:r>
              <a:rPr lang="el-GR" sz="3200" dirty="0" smtClean="0">
                <a:solidFill>
                  <a:srgbClr val="FFFF00"/>
                </a:solidFill>
                <a:latin typeface="Times New Roman" panose="02020603050405020304" pitchFamily="18" charset="0"/>
                <a:cs typeface="Times New Roman" panose="02020603050405020304" pitchFamily="18" charset="0"/>
              </a:rPr>
              <a:t>σκανδαλίζω</a:t>
            </a:r>
            <a:r>
              <a:rPr lang="en-US" sz="3200" dirty="0" smtClean="0">
                <a:solidFill>
                  <a:srgbClr val="FFFF00"/>
                </a:solidFill>
              </a:rPr>
              <a:t>]</a:t>
            </a:r>
            <a:r>
              <a:rPr lang="en-US" sz="3200" dirty="0" smtClean="0">
                <a:solidFill>
                  <a:schemeClr val="bg1"/>
                </a:solidFill>
              </a:rPr>
              <a:t>.  </a:t>
            </a:r>
            <a:r>
              <a:rPr lang="en-US" sz="3200" dirty="0">
                <a:solidFill>
                  <a:schemeClr val="bg1"/>
                </a:solidFill>
              </a:rPr>
              <a:t>They will put you out of the synagogue, yet a time is coming when the one who kills you will think he is offering service to God.  They will do these things because they have not known the Father or me.  But I have told you these things so that when their time comes, you will remember that I told you about them.  I did not tell you these things from the beginning because I was with you.  But now I am going to the one who sent me, and not one of you is asking me, ‘Where are you going?’  Instead your hearts are filled with sadness because I have said these things to you.”</a:t>
            </a:r>
            <a:endParaRPr lang="en-US" sz="3200" dirty="0" smtClean="0">
              <a:solidFill>
                <a:schemeClr val="bg1"/>
              </a:solidFill>
            </a:endParaRPr>
          </a:p>
        </p:txBody>
      </p:sp>
    </p:spTree>
    <p:extLst>
      <p:ext uri="{BB962C8B-B14F-4D97-AF65-F5344CB8AC3E}">
        <p14:creationId xmlns:p14="http://schemas.microsoft.com/office/powerpoint/2010/main" val="197048474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0"/>
            <a:ext cx="9144000" cy="5509200"/>
          </a:xfrm>
          <a:prstGeom prst="rect">
            <a:avLst/>
          </a:prstGeom>
          <a:solidFill>
            <a:schemeClr val="accent1">
              <a:lumMod val="50000"/>
            </a:schemeClr>
          </a:solidFill>
        </p:spPr>
        <p:txBody>
          <a:bodyPr wrap="square" rtlCol="0">
            <a:spAutoFit/>
          </a:bodyPr>
          <a:lstStyle/>
          <a:p>
            <a:r>
              <a:rPr lang="en-US" sz="3200" dirty="0">
                <a:solidFill>
                  <a:schemeClr val="bg1"/>
                </a:solidFill>
              </a:rPr>
              <a:t>John 16.7-11: </a:t>
            </a:r>
            <a:r>
              <a:rPr lang="en-US" sz="3200" dirty="0" smtClean="0">
                <a:solidFill>
                  <a:schemeClr val="bg1"/>
                </a:solidFill>
              </a:rPr>
              <a:t>“</a:t>
            </a:r>
            <a:r>
              <a:rPr lang="en-US" sz="3200" dirty="0">
                <a:solidFill>
                  <a:schemeClr val="bg1"/>
                </a:solidFill>
              </a:rPr>
              <a:t>But I tell you the truth, it is to your advantage that I am going away. For if I do not go away, the Advocate will not come to you, but if I go, I will send him to you.  And when he comes, he will </a:t>
            </a:r>
            <a:r>
              <a:rPr lang="en-US" sz="3200" u="sng" dirty="0">
                <a:solidFill>
                  <a:srgbClr val="FFFF00"/>
                </a:solidFill>
              </a:rPr>
              <a:t>prove the world wrong</a:t>
            </a:r>
            <a:r>
              <a:rPr lang="en-US" sz="3200" dirty="0">
                <a:solidFill>
                  <a:srgbClr val="FFFF00"/>
                </a:solidFill>
              </a:rPr>
              <a:t> </a:t>
            </a:r>
            <a:r>
              <a:rPr lang="en-US" sz="3200" dirty="0" smtClean="0">
                <a:solidFill>
                  <a:schemeClr val="bg1"/>
                </a:solidFill>
              </a:rPr>
              <a:t>[</a:t>
            </a:r>
            <a:r>
              <a:rPr lang="el-GR" sz="3200" dirty="0" smtClean="0">
                <a:solidFill>
                  <a:srgbClr val="FFFF00"/>
                </a:solidFill>
                <a:latin typeface="Times New Roman" panose="02020603050405020304" pitchFamily="18" charset="0"/>
                <a:cs typeface="Times New Roman" panose="02020603050405020304" pitchFamily="18" charset="0"/>
              </a:rPr>
              <a:t>ἐλέγχω</a:t>
            </a:r>
            <a:r>
              <a:rPr lang="en-US" sz="3200" dirty="0" smtClean="0">
                <a:solidFill>
                  <a:schemeClr val="bg1"/>
                </a:solidFill>
              </a:rPr>
              <a:t>] concerning </a:t>
            </a:r>
            <a:r>
              <a:rPr lang="en-US" sz="3200" dirty="0">
                <a:solidFill>
                  <a:schemeClr val="bg1"/>
                </a:solidFill>
              </a:rPr>
              <a:t>sin and righteousness and judgment– concerning sin, because they do not believe in me; concerning righteousness, because I am going to the Father and you will see me no longer; and concerning judgment, because the ruler of this world </a:t>
            </a:r>
            <a:r>
              <a:rPr lang="en-US" sz="3200" dirty="0" smtClean="0">
                <a:solidFill>
                  <a:schemeClr val="bg1"/>
                </a:solidFill>
              </a:rPr>
              <a:t>has</a:t>
            </a:r>
          </a:p>
          <a:p>
            <a:r>
              <a:rPr lang="en-US" sz="3200" dirty="0" smtClean="0">
                <a:solidFill>
                  <a:schemeClr val="bg1"/>
                </a:solidFill>
              </a:rPr>
              <a:t>been </a:t>
            </a:r>
            <a:r>
              <a:rPr lang="en-US" sz="3200" dirty="0">
                <a:solidFill>
                  <a:schemeClr val="bg1"/>
                </a:solidFill>
              </a:rPr>
              <a:t>condemned.”</a:t>
            </a:r>
          </a:p>
        </p:txBody>
      </p:sp>
      <p:sp>
        <p:nvSpPr>
          <p:cNvPr id="5" name="TextBox 4"/>
          <p:cNvSpPr txBox="1"/>
          <p:nvPr/>
        </p:nvSpPr>
        <p:spPr>
          <a:xfrm>
            <a:off x="1045603" y="6150114"/>
            <a:ext cx="2720898" cy="707886"/>
          </a:xfrm>
          <a:prstGeom prst="rect">
            <a:avLst/>
          </a:prstGeom>
          <a:noFill/>
        </p:spPr>
        <p:txBody>
          <a:bodyPr wrap="square" rtlCol="0">
            <a:spAutoFit/>
          </a:bodyPr>
          <a:lstStyle/>
          <a:p>
            <a:pPr algn="r"/>
            <a:r>
              <a:rPr lang="en-US" sz="2000" dirty="0" smtClean="0">
                <a:ln w="12700">
                  <a:solidFill>
                    <a:schemeClr val="tx1"/>
                  </a:solidFill>
                </a:ln>
              </a:rPr>
              <a:t>Photo courtesy of freerepublic.com</a:t>
            </a:r>
            <a:endParaRPr lang="en-US" sz="2000" dirty="0">
              <a:ln w="12700">
                <a:solidFill>
                  <a:schemeClr val="tx1"/>
                </a:solidFill>
              </a:ln>
            </a:endParaRPr>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t="46818" b="-9"/>
          <a:stretch/>
        </p:blipFill>
        <p:spPr>
          <a:xfrm>
            <a:off x="3766501" y="4572000"/>
            <a:ext cx="5377499" cy="2286000"/>
          </a:xfrm>
          <a:prstGeom prst="rect">
            <a:avLst/>
          </a:prstGeom>
        </p:spPr>
      </p:pic>
    </p:spTree>
    <p:extLst>
      <p:ext uri="{BB962C8B-B14F-4D97-AF65-F5344CB8AC3E}">
        <p14:creationId xmlns:p14="http://schemas.microsoft.com/office/powerpoint/2010/main" val="335080306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0"/>
            <a:ext cx="9144000" cy="5016758"/>
          </a:xfrm>
          <a:prstGeom prst="rect">
            <a:avLst/>
          </a:prstGeom>
          <a:solidFill>
            <a:schemeClr val="accent1">
              <a:lumMod val="50000"/>
            </a:schemeClr>
          </a:solidFill>
        </p:spPr>
        <p:txBody>
          <a:bodyPr wrap="square" rtlCol="0">
            <a:spAutoFit/>
          </a:bodyPr>
          <a:lstStyle/>
          <a:p>
            <a:r>
              <a:rPr lang="en-US" sz="3200" dirty="0">
                <a:solidFill>
                  <a:schemeClr val="bg1"/>
                </a:solidFill>
              </a:rPr>
              <a:t>John 16.12-15: </a:t>
            </a:r>
            <a:r>
              <a:rPr lang="en-US" sz="3200" dirty="0" smtClean="0">
                <a:solidFill>
                  <a:schemeClr val="bg1"/>
                </a:solidFill>
              </a:rPr>
              <a:t>“</a:t>
            </a:r>
            <a:r>
              <a:rPr lang="en-US" sz="3200" dirty="0">
                <a:solidFill>
                  <a:schemeClr val="bg1"/>
                </a:solidFill>
              </a:rPr>
              <a:t>I have many more things to say to you, but you cannot bear them now. But when he, the Spirit of truth, comes, he will guide you into all truth. For he will not speak on his own authority, but will speak whatever he hears, and will tell you what is to come.  He will glorify me, because he will receive from me what is mine and will tell it to you.  Everything that the Father has is mine; that is why I said the Spirit will receive from me what is mine and will tell it to you.”</a:t>
            </a:r>
          </a:p>
        </p:txBody>
      </p:sp>
      <p:sp>
        <p:nvSpPr>
          <p:cNvPr id="5" name="TextBox 4"/>
          <p:cNvSpPr txBox="1"/>
          <p:nvPr/>
        </p:nvSpPr>
        <p:spPr>
          <a:xfrm>
            <a:off x="0" y="5780782"/>
            <a:ext cx="9144000" cy="1077218"/>
          </a:xfrm>
          <a:prstGeom prst="rect">
            <a:avLst/>
          </a:prstGeom>
          <a:noFill/>
        </p:spPr>
        <p:txBody>
          <a:bodyPr wrap="square" rtlCol="0">
            <a:spAutoFit/>
          </a:bodyPr>
          <a:lstStyle/>
          <a:p>
            <a:r>
              <a:rPr lang="en-US" sz="3200" b="1" dirty="0" smtClean="0">
                <a:ln w="12700">
                  <a:solidFill>
                    <a:schemeClr val="tx1"/>
                  </a:solidFill>
                </a:ln>
              </a:rPr>
              <a:t>For the sake of propriety, I omitted the picture </a:t>
            </a:r>
          </a:p>
          <a:p>
            <a:pPr>
              <a:tabLst>
                <a:tab pos="9144000" algn="r"/>
              </a:tabLst>
            </a:pPr>
            <a:r>
              <a:rPr lang="en-US" sz="3200" b="1" dirty="0" smtClean="0">
                <a:ln w="12700">
                  <a:solidFill>
                    <a:schemeClr val="tx1"/>
                  </a:solidFill>
                </a:ln>
              </a:rPr>
              <a:t>	of slaughtered Nigerian Christians…</a:t>
            </a:r>
            <a:endParaRPr lang="en-US" sz="3200" b="1" dirty="0">
              <a:ln w="12700">
                <a:solidFill>
                  <a:schemeClr val="tx1"/>
                </a:solidFill>
              </a:ln>
            </a:endParaRPr>
          </a:p>
        </p:txBody>
      </p:sp>
    </p:spTree>
    <p:extLst>
      <p:ext uri="{BB962C8B-B14F-4D97-AF65-F5344CB8AC3E}">
        <p14:creationId xmlns:p14="http://schemas.microsoft.com/office/powerpoint/2010/main" val="287572327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595424" y="0"/>
            <a:ext cx="8548576" cy="4031873"/>
          </a:xfrm>
          <a:prstGeom prst="rect">
            <a:avLst/>
          </a:prstGeom>
          <a:solidFill>
            <a:schemeClr val="accent1">
              <a:lumMod val="50000"/>
            </a:schemeClr>
          </a:solidFill>
        </p:spPr>
        <p:txBody>
          <a:bodyPr wrap="square" rtlCol="0">
            <a:spAutoFit/>
          </a:bodyPr>
          <a:lstStyle/>
          <a:p>
            <a:endParaRPr lang="en-US" sz="3200" dirty="0" smtClean="0">
              <a:solidFill>
                <a:schemeClr val="bg1"/>
              </a:solidFill>
            </a:endParaRPr>
          </a:p>
          <a:p>
            <a:r>
              <a:rPr lang="en-US" sz="3200" dirty="0" smtClean="0">
                <a:solidFill>
                  <a:srgbClr val="FFFF00"/>
                </a:solidFill>
              </a:rPr>
              <a:t>Right now…</a:t>
            </a:r>
          </a:p>
          <a:p>
            <a:pPr marL="914400" lvl="1" indent="-457200">
              <a:buFont typeface="Wingdings 2" panose="05020102010507070707" pitchFamily="18" charset="2"/>
              <a:buChar char=""/>
            </a:pPr>
            <a:r>
              <a:rPr lang="en-US" sz="3200" dirty="0" smtClean="0">
                <a:solidFill>
                  <a:schemeClr val="bg1"/>
                </a:solidFill>
              </a:rPr>
              <a:t>Expect and prepare for trouble.</a:t>
            </a:r>
          </a:p>
          <a:p>
            <a:endParaRPr lang="en-US" sz="3200" dirty="0" smtClean="0">
              <a:solidFill>
                <a:schemeClr val="bg1"/>
              </a:solidFill>
            </a:endParaRPr>
          </a:p>
          <a:p>
            <a:r>
              <a:rPr lang="en-US" sz="3200" dirty="0" smtClean="0">
                <a:solidFill>
                  <a:srgbClr val="FFFF00"/>
                </a:solidFill>
              </a:rPr>
              <a:t>When trouble comes…</a:t>
            </a:r>
          </a:p>
          <a:p>
            <a:pPr marL="914400" lvl="1" indent="-457200">
              <a:buFont typeface="Wingdings 2" panose="05020102010507070707" pitchFamily="18" charset="2"/>
              <a:buChar char=""/>
            </a:pPr>
            <a:r>
              <a:rPr lang="en-US" sz="3200" dirty="0" smtClean="0">
                <a:solidFill>
                  <a:schemeClr val="bg1"/>
                </a:solidFill>
              </a:rPr>
              <a:t>Stand firm in faith and obedience.</a:t>
            </a:r>
          </a:p>
          <a:p>
            <a:pPr marL="914400" lvl="1" indent="-457200">
              <a:buFont typeface="Wingdings 2" panose="05020102010507070707" pitchFamily="18" charset="2"/>
              <a:buChar char=""/>
            </a:pPr>
            <a:r>
              <a:rPr lang="en-US" sz="3200" dirty="0" smtClean="0">
                <a:solidFill>
                  <a:schemeClr val="bg1"/>
                </a:solidFill>
              </a:rPr>
              <a:t>Testify for Christ.</a:t>
            </a:r>
          </a:p>
          <a:p>
            <a:pPr marL="914400" lvl="1" indent="-457200">
              <a:buFont typeface="Wingdings 2" panose="05020102010507070707" pitchFamily="18" charset="2"/>
              <a:buChar char=""/>
            </a:pPr>
            <a:r>
              <a:rPr lang="en-US" sz="3200" smtClean="0">
                <a:solidFill>
                  <a:schemeClr val="bg1"/>
                </a:solidFill>
              </a:rPr>
              <a:t>Rejoice </a:t>
            </a:r>
            <a:r>
              <a:rPr lang="en-US" sz="3200" dirty="0" smtClean="0">
                <a:solidFill>
                  <a:schemeClr val="bg1"/>
                </a:solidFill>
              </a:rPr>
              <a:t>in hope.</a:t>
            </a:r>
            <a:endParaRPr lang="en-US" sz="3200" dirty="0">
              <a:solidFill>
                <a:schemeClr val="bg1"/>
              </a:solidFill>
            </a:endParaRPr>
          </a:p>
        </p:txBody>
      </p:sp>
    </p:spTree>
    <p:extLst>
      <p:ext uri="{BB962C8B-B14F-4D97-AF65-F5344CB8AC3E}">
        <p14:creationId xmlns:p14="http://schemas.microsoft.com/office/powerpoint/2010/main" val="341232564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273</TotalTime>
  <Words>796</Words>
  <Application>Microsoft Office PowerPoint</Application>
  <PresentationFormat>On-screen Show (4:3)</PresentationFormat>
  <Paragraphs>34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Times New Roman</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15</cp:revision>
  <dcterms:created xsi:type="dcterms:W3CDTF">2015-02-11T13:55:11Z</dcterms:created>
  <dcterms:modified xsi:type="dcterms:W3CDTF">2015-02-24T12:31:01Z</dcterms:modified>
</cp:coreProperties>
</file>